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73" r:id="rId5"/>
    <p:sldId id="259" r:id="rId6"/>
    <p:sldId id="274" r:id="rId7"/>
    <p:sldId id="266" r:id="rId8"/>
    <p:sldId id="275" r:id="rId9"/>
    <p:sldId id="267" r:id="rId10"/>
    <p:sldId id="276" r:id="rId11"/>
    <p:sldId id="262" r:id="rId12"/>
    <p:sldId id="263" r:id="rId13"/>
    <p:sldId id="264" r:id="rId14"/>
    <p:sldId id="268" r:id="rId15"/>
    <p:sldId id="269" r:id="rId16"/>
    <p:sldId id="270" r:id="rId17"/>
    <p:sldId id="277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82C7"/>
    <a:srgbClr val="FFCCCC"/>
    <a:srgbClr val="5BD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Владение простыми арифметическими навыками.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средний уровень</c:v>
                </c:pt>
                <c:pt idx="1">
                  <c:v>выше-среднего</c:v>
                </c:pt>
                <c:pt idx="2">
                  <c:v>высокий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5.000000000000001E-2</c:v>
                </c:pt>
                <c:pt idx="1">
                  <c:v>0.11000000000000001</c:v>
                </c:pt>
                <c:pt idx="2">
                  <c:v>0.84000000000000008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Владение основными мыслительными операциями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средний уровень</c:v>
                </c:pt>
                <c:pt idx="1">
                  <c:v>выше-среднего</c:v>
                </c:pt>
                <c:pt idx="2">
                  <c:v>высокий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0.47000000000000003</c:v>
                </c:pt>
                <c:pt idx="1">
                  <c:v>0.16000000000000003</c:v>
                </c:pt>
                <c:pt idx="2">
                  <c:v>0.37000000000000005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470848"/>
        <c:axId val="35348480"/>
      </c:barChart>
      <c:catAx>
        <c:axId val="35470848"/>
        <c:scaling>
          <c:orientation val="minMax"/>
        </c:scaling>
        <c:delete val="0"/>
        <c:axPos val="b"/>
        <c:majorTickMark val="out"/>
        <c:minorTickMark val="none"/>
        <c:tickLblPos val="nextTo"/>
        <c:crossAx val="35348480"/>
        <c:crosses val="autoZero"/>
        <c:auto val="1"/>
        <c:lblAlgn val="ctr"/>
        <c:lblOffset val="100"/>
        <c:noMultiLvlLbl val="0"/>
      </c:catAx>
      <c:valAx>
        <c:axId val="353484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5470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A0541-3BDC-4EFE-BCBB-FD8484F12581}" type="datetimeFigureOut">
              <a:rPr lang="ru-RU" smtClean="0"/>
              <a:pPr/>
              <a:t>25.07.2011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CFD3A-ED38-420D-BF2E-B8059266F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02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8124ABD-E1C2-4A80-8F29-3AEAEAAC1377}" type="datetimeFigureOut">
              <a:rPr lang="ru-RU" smtClean="0"/>
              <a:pPr/>
              <a:t>25.07.2011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5915BA-231F-4481-AC2B-FC4D714DC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4ABD-E1C2-4A80-8F29-3AEAEAAC1377}" type="datetimeFigureOut">
              <a:rPr lang="ru-RU" smtClean="0"/>
              <a:pPr/>
              <a:t>25.07.2011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15BA-231F-4481-AC2B-FC4D714DC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4ABD-E1C2-4A80-8F29-3AEAEAAC1377}" type="datetimeFigureOut">
              <a:rPr lang="ru-RU" smtClean="0"/>
              <a:pPr/>
              <a:t>25.07.2011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15BA-231F-4481-AC2B-FC4D714DC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8124ABD-E1C2-4A80-8F29-3AEAEAAC1377}" type="datetimeFigureOut">
              <a:rPr lang="ru-RU" smtClean="0"/>
              <a:pPr/>
              <a:t>25.07.2011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15BA-231F-4481-AC2B-FC4D714DC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8124ABD-E1C2-4A80-8F29-3AEAEAAC1377}" type="datetimeFigureOut">
              <a:rPr lang="ru-RU" smtClean="0"/>
              <a:pPr/>
              <a:t>25.07.2011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5915BA-231F-4481-AC2B-FC4D714DCE9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8124ABD-E1C2-4A80-8F29-3AEAEAAC1377}" type="datetimeFigureOut">
              <a:rPr lang="ru-RU" smtClean="0"/>
              <a:pPr/>
              <a:t>25.07.2011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5915BA-231F-4481-AC2B-FC4D714DC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8124ABD-E1C2-4A80-8F29-3AEAEAAC1377}" type="datetimeFigureOut">
              <a:rPr lang="ru-RU" smtClean="0"/>
              <a:pPr/>
              <a:t>25.07.2011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5915BA-231F-4481-AC2B-FC4D714DC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4ABD-E1C2-4A80-8F29-3AEAEAAC1377}" type="datetimeFigureOut">
              <a:rPr lang="ru-RU" smtClean="0"/>
              <a:pPr/>
              <a:t>25.07.2011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15BA-231F-4481-AC2B-FC4D714DC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8124ABD-E1C2-4A80-8F29-3AEAEAAC1377}" type="datetimeFigureOut">
              <a:rPr lang="ru-RU" smtClean="0"/>
              <a:pPr/>
              <a:t>25.07.2011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5915BA-231F-4481-AC2B-FC4D714DC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8124ABD-E1C2-4A80-8F29-3AEAEAAC1377}" type="datetimeFigureOut">
              <a:rPr lang="ru-RU" smtClean="0"/>
              <a:pPr/>
              <a:t>25.07.2011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5915BA-231F-4481-AC2B-FC4D714DC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8124ABD-E1C2-4A80-8F29-3AEAEAAC1377}" type="datetimeFigureOut">
              <a:rPr lang="ru-RU" smtClean="0"/>
              <a:pPr/>
              <a:t>25.07.2011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5915BA-231F-4481-AC2B-FC4D714DC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82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8124ABD-E1C2-4A80-8F29-3AEAEAAC1377}" type="datetimeFigureOut">
              <a:rPr lang="ru-RU" smtClean="0"/>
              <a:pPr/>
              <a:t>25.07.2011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5915BA-231F-4481-AC2B-FC4D714DC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243839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Использование занимательных игровых упражнений при обучении элементарной математики для развития логического </a:t>
            </a:r>
            <a:r>
              <a:rPr lang="ru-RU" sz="3600" smtClean="0">
                <a:solidFill>
                  <a:srgbClr val="FFFF00"/>
                </a:solidFill>
                <a:latin typeface="Monotype Corsiva" pitchFamily="66" charset="0"/>
              </a:rPr>
              <a:t>мышления </a:t>
            </a:r>
            <a:r>
              <a:rPr lang="ru-RU" sz="3600" smtClean="0">
                <a:solidFill>
                  <a:srgbClr val="FFFF00"/>
                </a:solidFill>
                <a:latin typeface="Monotype Corsiva" pitchFamily="66" charset="0"/>
              </a:rPr>
              <a:t>дошкольников</a:t>
            </a:r>
            <a:endParaRPr lang="ru-RU" sz="3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929066"/>
            <a:ext cx="8062912" cy="17526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+mj-lt"/>
                <a:cs typeface="Times New Roman" pitchFamily="18" charset="0"/>
              </a:rPr>
              <a:t>Выполнила :</a:t>
            </a:r>
          </a:p>
          <a:p>
            <a:r>
              <a:rPr lang="ru-RU" sz="2800" b="1" dirty="0" smtClean="0">
                <a:latin typeface="+mj-lt"/>
                <a:cs typeface="Times New Roman" pitchFamily="18" charset="0"/>
              </a:rPr>
              <a:t>Воспитатель </a:t>
            </a:r>
          </a:p>
          <a:p>
            <a:r>
              <a:rPr lang="ru-RU" sz="2800" b="1" dirty="0" smtClean="0">
                <a:latin typeface="+mj-lt"/>
                <a:cs typeface="Times New Roman" pitchFamily="18" charset="0"/>
              </a:rPr>
              <a:t>первой квалификационной категории</a:t>
            </a:r>
          </a:p>
          <a:p>
            <a:r>
              <a:rPr lang="ru-RU" sz="2800" b="1" dirty="0" smtClean="0">
                <a:latin typeface="+mj-lt"/>
                <a:cs typeface="Times New Roman" pitchFamily="18" charset="0"/>
              </a:rPr>
              <a:t>Хайруллина Р</a:t>
            </a:r>
            <a:r>
              <a:rPr lang="ru-RU" sz="2800" b="1" dirty="0" smtClean="0">
                <a:latin typeface="+mj-lt"/>
                <a:cs typeface="Times New Roman" pitchFamily="18" charset="0"/>
              </a:rPr>
              <a:t>.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+mj-lt"/>
                <a:cs typeface="Times New Roman" pitchFamily="18" charset="0"/>
              </a:rPr>
              <a:t>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Фото02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3993584" cy="4026578"/>
          </a:xfrm>
        </p:spPr>
      </p:pic>
      <p:pic>
        <p:nvPicPr>
          <p:cNvPr id="6" name="Содержимое 5" descr="Фото025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643050"/>
            <a:ext cx="4038600" cy="40298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Б)</a:t>
            </a:r>
            <a:r>
              <a:rPr lang="ru-RU" sz="3200" dirty="0" smtClean="0"/>
              <a:t>. </a:t>
            </a:r>
            <a:r>
              <a:rPr lang="ru-RU" sz="3200" b="1" dirty="0" smtClean="0">
                <a:solidFill>
                  <a:srgbClr val="92D050"/>
                </a:solidFill>
                <a:effectLst/>
              </a:rPr>
              <a:t>задачи</a:t>
            </a:r>
            <a:r>
              <a:rPr lang="ru-RU" sz="3200" b="1" dirty="0" smtClean="0">
                <a:solidFill>
                  <a:srgbClr val="92D050"/>
                </a:solidFill>
              </a:rPr>
              <a:t> на изменения фигур для решения которых надо убрать указанное количество палочек.</a:t>
            </a:r>
            <a:endParaRPr lang="ru-RU" sz="3200" b="1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Пример: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От данных 5 квадратов отнять 3 палочки так, чтобы осталось 3 таких же квадратика.</a:t>
            </a:r>
          </a:p>
          <a:p>
            <a:pPr algn="ctr">
              <a:buNone/>
            </a:pP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50043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350043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442913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442913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442913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286380" y="442913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215074" y="350043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43768" y="442913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944695" y="3302156"/>
            <a:ext cx="468000" cy="35719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00034" y="3643314"/>
            <a:ext cx="500066" cy="285752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1928794" y="5214950"/>
            <a:ext cx="428628" cy="28575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66130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В)</a:t>
            </a:r>
            <a:r>
              <a:rPr lang="ru-RU" sz="2800" dirty="0" smtClean="0"/>
              <a:t>. </a:t>
            </a:r>
            <a:r>
              <a:rPr lang="ru-RU" sz="2800" b="1" dirty="0" smtClean="0">
                <a:solidFill>
                  <a:srgbClr val="92D050"/>
                </a:solidFill>
                <a:effectLst/>
              </a:rPr>
              <a:t>задачи</a:t>
            </a:r>
            <a:r>
              <a:rPr lang="ru-RU" sz="2800" b="1" dirty="0" smtClean="0">
                <a:solidFill>
                  <a:srgbClr val="92D050"/>
                </a:solidFill>
              </a:rPr>
              <a:t> на смекалку решение которых состоит в перекладывание палочек с целью видоизменения, преобразования заданной фигуры.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31169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50030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34290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2500306"/>
            <a:ext cx="914400" cy="91440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242886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00826" y="242886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335756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335756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Shape 11"/>
          <p:cNvCxnSpPr>
            <a:stCxn id="6" idx="0"/>
          </p:cNvCxnSpPr>
          <p:nvPr/>
        </p:nvCxnSpPr>
        <p:spPr>
          <a:xfrm rot="16200000" flipH="1" flipV="1">
            <a:off x="2621741" y="2021673"/>
            <a:ext cx="71438" cy="1028704"/>
          </a:xfrm>
          <a:prstGeom prst="curvedConnector4">
            <a:avLst>
              <a:gd name="adj1" fmla="val -319998"/>
              <a:gd name="adj2" fmla="val 72222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hape 13"/>
          <p:cNvCxnSpPr>
            <a:stCxn id="6" idx="2"/>
          </p:cNvCxnSpPr>
          <p:nvPr/>
        </p:nvCxnSpPr>
        <p:spPr>
          <a:xfrm rot="5400000">
            <a:off x="1828776" y="2443154"/>
            <a:ext cx="371484" cy="2314588"/>
          </a:xfrm>
          <a:prstGeom prst="curvedConnector2">
            <a:avLst/>
          </a:prstGeom>
          <a:ln w="603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>
            <a:stCxn id="6" idx="3"/>
          </p:cNvCxnSpPr>
          <p:nvPr/>
        </p:nvCxnSpPr>
        <p:spPr>
          <a:xfrm flipH="1">
            <a:off x="1500166" y="2957506"/>
            <a:ext cx="2128846" cy="1328750"/>
          </a:xfrm>
          <a:prstGeom prst="curvedConnector3">
            <a:avLst>
              <a:gd name="adj1" fmla="val -10738"/>
            </a:avLst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effectLst/>
              </a:rPr>
            </a:br>
            <a:r>
              <a:rPr lang="ru-RU" sz="4900" b="1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2. Логические упражнения и задачи.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26072"/>
          </a:xfrm>
        </p:spPr>
        <p:txBody>
          <a:bodyPr/>
          <a:lstStyle/>
          <a:p>
            <a:pPr marL="539750" indent="-474663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А) </a:t>
            </a:r>
            <a:r>
              <a:rPr lang="ru-RU" b="1" dirty="0" smtClean="0">
                <a:solidFill>
                  <a:srgbClr val="92D050"/>
                </a:solidFill>
              </a:rPr>
              <a:t>нахождение пропущенной фигуры или </a:t>
            </a:r>
            <a:r>
              <a:rPr lang="ru-RU" b="1" dirty="0" smtClean="0">
                <a:solidFill>
                  <a:srgbClr val="92D050"/>
                </a:solidFill>
              </a:rPr>
              <a:t>знака</a:t>
            </a:r>
            <a:endParaRPr lang="ru-RU" b="1" dirty="0" smtClean="0">
              <a:solidFill>
                <a:srgbClr val="92D050"/>
              </a:solidFill>
            </a:endParaRPr>
          </a:p>
          <a:p>
            <a:pPr>
              <a:buNone/>
            </a:pPr>
            <a:endParaRPr lang="ru-RU" b="1" dirty="0">
              <a:solidFill>
                <a:srgbClr val="92D05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2976" y="2571744"/>
          <a:ext cx="6858048" cy="335758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14512"/>
                <a:gridCol w="1714512"/>
                <a:gridCol w="1714512"/>
                <a:gridCol w="1714512"/>
              </a:tblGrid>
              <a:tr h="11191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191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191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rot="5400000">
            <a:off x="1535885" y="3107529"/>
            <a:ext cx="785818" cy="1588"/>
          </a:xfrm>
          <a:prstGeom prst="straightConnector1">
            <a:avLst/>
          </a:prstGeom>
          <a:ln w="793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Блок-схема: узел 6"/>
          <p:cNvSpPr/>
          <p:nvPr/>
        </p:nvSpPr>
        <p:spPr>
          <a:xfrm>
            <a:off x="1500166" y="3929066"/>
            <a:ext cx="285752" cy="2857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2143108" y="3929066"/>
            <a:ext cx="285752" cy="2857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2143108" y="4357694"/>
            <a:ext cx="285752" cy="2857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1500166" y="4357694"/>
            <a:ext cx="285752" cy="2857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3321835" y="3107529"/>
            <a:ext cx="785818" cy="1588"/>
          </a:xfrm>
          <a:prstGeom prst="straightConnector1">
            <a:avLst/>
          </a:prstGeom>
          <a:ln w="793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3500430" y="2857496"/>
            <a:ext cx="428628" cy="1588"/>
          </a:xfrm>
          <a:prstGeom prst="straightConnector1">
            <a:avLst/>
          </a:prstGeom>
          <a:ln w="793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500430" y="5000636"/>
            <a:ext cx="428628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3143240" y="5357826"/>
            <a:ext cx="71438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500430" y="5715016"/>
            <a:ext cx="428628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Блок-схема: узел 22"/>
          <p:cNvSpPr/>
          <p:nvPr/>
        </p:nvSpPr>
        <p:spPr>
          <a:xfrm>
            <a:off x="5357818" y="3857628"/>
            <a:ext cx="285752" cy="2857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5357818" y="4357694"/>
            <a:ext cx="285752" cy="2857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>
            <a:off x="4714876" y="5357826"/>
            <a:ext cx="71438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072066" y="5000636"/>
            <a:ext cx="35719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072066" y="5357826"/>
            <a:ext cx="35719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072066" y="5715016"/>
            <a:ext cx="35719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6572264" y="3143248"/>
            <a:ext cx="1000132" cy="15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6715934" y="3071016"/>
            <a:ext cx="714380" cy="1588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6858810" y="2999578"/>
            <a:ext cx="42862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6929454" y="2786058"/>
            <a:ext cx="285752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Блок-схема: узел 45"/>
          <p:cNvSpPr/>
          <p:nvPr/>
        </p:nvSpPr>
        <p:spPr>
          <a:xfrm>
            <a:off x="7000892" y="4071942"/>
            <a:ext cx="357190" cy="3571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rot="5400000">
            <a:off x="6322231" y="5393545"/>
            <a:ext cx="785818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6715140" y="5000636"/>
            <a:ext cx="428628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715140" y="5214950"/>
            <a:ext cx="428628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6715140" y="5500702"/>
            <a:ext cx="428628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6715140" y="5786454"/>
            <a:ext cx="428628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9764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Б. ) </a:t>
            </a:r>
            <a:r>
              <a:rPr lang="ru-RU" b="1" dirty="0" smtClean="0">
                <a:solidFill>
                  <a:srgbClr val="92D050"/>
                </a:solidFill>
              </a:rPr>
              <a:t>задачи на продолжение ряда фигур или знаков.</a:t>
            </a:r>
          </a:p>
          <a:p>
            <a:pPr>
              <a:buNone/>
            </a:pPr>
            <a:endParaRPr lang="ru-RU" b="1" dirty="0" smtClean="0">
              <a:solidFill>
                <a:srgbClr val="92D05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В. ) </a:t>
            </a:r>
            <a:r>
              <a:rPr lang="ru-RU" b="1" dirty="0" smtClean="0">
                <a:solidFill>
                  <a:srgbClr val="92D050"/>
                </a:solidFill>
              </a:rPr>
              <a:t>задачи на поиск недостающей в ряду фигуры.</a:t>
            </a:r>
          </a:p>
          <a:p>
            <a:pPr>
              <a:buNone/>
            </a:pPr>
            <a:endParaRPr lang="ru-RU" b="1" dirty="0" smtClean="0">
              <a:solidFill>
                <a:srgbClr val="92D05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57288" y="1397000"/>
          <a:ext cx="6262712" cy="975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65678"/>
                <a:gridCol w="1565678"/>
                <a:gridCol w="1565678"/>
                <a:gridCol w="1565678"/>
              </a:tblGrid>
              <a:tr h="8175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4000" dirty="0" smtClean="0"/>
                        <a:t>…</a:t>
                      </a:r>
                      <a:endParaRPr lang="ru-RU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rot="5400000" flipH="1" flipV="1">
            <a:off x="1785918" y="1785926"/>
            <a:ext cx="714380" cy="158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 flipH="1" flipV="1">
            <a:off x="1892281" y="1893083"/>
            <a:ext cx="500860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1999438" y="2000240"/>
            <a:ext cx="286546" cy="794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 flipH="1" flipV="1">
            <a:off x="3321835" y="1821645"/>
            <a:ext cx="642942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3464711" y="1964521"/>
            <a:ext cx="357190" cy="1588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 flipH="1" flipV="1">
            <a:off x="4893471" y="1821645"/>
            <a:ext cx="642942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827340"/>
              </p:ext>
            </p:extLst>
          </p:nvPr>
        </p:nvGraphicFramePr>
        <p:xfrm>
          <a:off x="1309686" y="3525207"/>
          <a:ext cx="6238875" cy="30937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79625"/>
                <a:gridCol w="2079625"/>
                <a:gridCol w="2079625"/>
              </a:tblGrid>
              <a:tr h="9525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525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?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525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dirty="0" smtClean="0"/>
                        <a:t>?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Блок-схема: узел 20"/>
          <p:cNvSpPr/>
          <p:nvPr/>
        </p:nvSpPr>
        <p:spPr>
          <a:xfrm>
            <a:off x="1500166" y="3643314"/>
            <a:ext cx="857256" cy="71438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люс 21"/>
          <p:cNvSpPr/>
          <p:nvPr/>
        </p:nvSpPr>
        <p:spPr>
          <a:xfrm>
            <a:off x="1714480" y="3857628"/>
            <a:ext cx="357190" cy="285752"/>
          </a:xfrm>
          <a:prstGeom prst="mathPlu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1500166" y="4643446"/>
            <a:ext cx="785818" cy="714380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 23"/>
          <p:cNvSpPr/>
          <p:nvPr/>
        </p:nvSpPr>
        <p:spPr>
          <a:xfrm>
            <a:off x="1714480" y="5000636"/>
            <a:ext cx="357190" cy="357190"/>
          </a:xfrm>
          <a:prstGeom prst="mathEqual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00166" y="5643578"/>
            <a:ext cx="714380" cy="64294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Минус 25"/>
          <p:cNvSpPr/>
          <p:nvPr/>
        </p:nvSpPr>
        <p:spPr>
          <a:xfrm>
            <a:off x="1643042" y="5786454"/>
            <a:ext cx="428628" cy="357190"/>
          </a:xfrm>
          <a:prstGeom prst="mathMinu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3643306" y="3643314"/>
            <a:ext cx="785818" cy="714380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3571868" y="5572140"/>
            <a:ext cx="857256" cy="71438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Минус 28"/>
          <p:cNvSpPr/>
          <p:nvPr/>
        </p:nvSpPr>
        <p:spPr>
          <a:xfrm>
            <a:off x="3786182" y="4000504"/>
            <a:ext cx="428628" cy="357190"/>
          </a:xfrm>
          <a:prstGeom prst="mathMinu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 29"/>
          <p:cNvSpPr/>
          <p:nvPr/>
        </p:nvSpPr>
        <p:spPr>
          <a:xfrm>
            <a:off x="3786182" y="5786454"/>
            <a:ext cx="357190" cy="357190"/>
          </a:xfrm>
          <a:prstGeom prst="mathEqual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286248" y="4857760"/>
            <a:ext cx="633418" cy="49054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люс 31"/>
          <p:cNvSpPr/>
          <p:nvPr/>
        </p:nvSpPr>
        <p:spPr>
          <a:xfrm>
            <a:off x="4429124" y="5000636"/>
            <a:ext cx="276228" cy="204790"/>
          </a:xfrm>
          <a:prstGeom prst="mathPlu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786446" y="3643314"/>
            <a:ext cx="714380" cy="64294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 33"/>
          <p:cNvSpPr/>
          <p:nvPr/>
        </p:nvSpPr>
        <p:spPr>
          <a:xfrm>
            <a:off x="5929322" y="3786190"/>
            <a:ext cx="357190" cy="357190"/>
          </a:xfrm>
          <a:prstGeom prst="mathEqual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Блок-схема: узел 34"/>
          <p:cNvSpPr/>
          <p:nvPr/>
        </p:nvSpPr>
        <p:spPr>
          <a:xfrm>
            <a:off x="5715008" y="4572008"/>
            <a:ext cx="857256" cy="71438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Минус 35"/>
          <p:cNvSpPr/>
          <p:nvPr/>
        </p:nvSpPr>
        <p:spPr>
          <a:xfrm>
            <a:off x="5929322" y="4714884"/>
            <a:ext cx="428628" cy="357190"/>
          </a:xfrm>
          <a:prstGeom prst="mathMinu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Равнобедренный треугольник 36"/>
          <p:cNvSpPr/>
          <p:nvPr/>
        </p:nvSpPr>
        <p:spPr>
          <a:xfrm>
            <a:off x="6429388" y="6000768"/>
            <a:ext cx="500066" cy="500066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люс 37"/>
          <p:cNvSpPr/>
          <p:nvPr/>
        </p:nvSpPr>
        <p:spPr>
          <a:xfrm>
            <a:off x="6572264" y="6286520"/>
            <a:ext cx="276228" cy="204790"/>
          </a:xfrm>
          <a:prstGeom prst="mathPlu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3. Загадки, задачи – шутки, занимательные  вопросы.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Сущность задачи т.е. основное благодаря чему можно догадаться о решении, дать ответ, замаскировано внешними условиями.</a:t>
            </a:r>
          </a:p>
          <a:p>
            <a:pPr>
              <a:buNone/>
            </a:pPr>
            <a:r>
              <a:rPr lang="ru-RU" sz="2800" b="1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Пример :</a:t>
            </a:r>
          </a:p>
          <a:p>
            <a:pPr marL="578358" indent="-514350">
              <a:buAutoNum type="arabicPeriod"/>
            </a:pP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Небольшая умственная гимнастика в начале занятий.</a:t>
            </a:r>
          </a:p>
          <a:p>
            <a:pPr marL="578358" indent="-51435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столе стояло 3 стакана с ягодами, Вова съел 1 стакан и поставил его на стол, сколько стаканов на столе?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40518"/>
          </a:xfrm>
        </p:spPr>
        <p:txBody>
          <a:bodyPr/>
          <a:lstStyle/>
          <a:p>
            <a:pPr marL="578358" indent="-514350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2.</a:t>
            </a:r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Конкретизация знаний у детей о числах, их назначении, геометрических  формах, временных  отношений.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начинается спектакль?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3. </a:t>
            </a: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Средство активизации, переключение внимания детей , интеллектуального отдыха.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где живет?</a:t>
            </a: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2" y="3357562"/>
          <a:ext cx="2262182" cy="292895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62182"/>
              </a:tblGrid>
              <a:tr h="9763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763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763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14480" y="3500438"/>
            <a:ext cx="714380" cy="6429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4572008"/>
            <a:ext cx="714380" cy="6429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5500702"/>
            <a:ext cx="714380" cy="6429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643570" y="3429000"/>
          <a:ext cx="2214578" cy="292895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14578"/>
              </a:tblGrid>
              <a:tr h="9763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763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63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500826" y="3571876"/>
            <a:ext cx="642942" cy="6429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К</a:t>
            </a:r>
            <a:endParaRPr lang="ru-RU" sz="4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4643446"/>
            <a:ext cx="642942" cy="6429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Н</a:t>
            </a:r>
            <a:endParaRPr lang="ru-RU" sz="3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500826" y="5643578"/>
            <a:ext cx="642942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Б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02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6274" y="599398"/>
            <a:ext cx="3568859" cy="2676644"/>
          </a:xfrm>
        </p:spPr>
      </p:pic>
      <p:pic>
        <p:nvPicPr>
          <p:cNvPr id="5" name="Рисунок 4" descr="Фото02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620687"/>
            <a:ext cx="3567878" cy="2675909"/>
          </a:xfrm>
          <a:prstGeom prst="rect">
            <a:avLst/>
          </a:prstGeom>
        </p:spPr>
      </p:pic>
      <p:pic>
        <p:nvPicPr>
          <p:cNvPr id="6" name="Рисунок 5" descr="Фото02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6273" y="3645024"/>
            <a:ext cx="3573719" cy="2680290"/>
          </a:xfrm>
          <a:prstGeom prst="rect">
            <a:avLst/>
          </a:prstGeom>
        </p:spPr>
      </p:pic>
      <p:pic>
        <p:nvPicPr>
          <p:cNvPr id="7" name="Рисунок 6" descr="Фото02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14154" y="3635990"/>
            <a:ext cx="3585764" cy="2689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конце учебного года было протестировано 19 детей.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таковы: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6908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960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9600" smtClean="0">
                <a:latin typeface="Monotype Corsiva" pitchFamily="66" charset="0"/>
              </a:rPr>
              <a:t>Спасибо </a:t>
            </a:r>
            <a:r>
              <a:rPr lang="ru-RU" sz="9600" dirty="0" smtClean="0">
                <a:latin typeface="Monotype Corsiva" pitchFamily="66" charset="0"/>
              </a:rPr>
              <a:t>за внимание!</a:t>
            </a:r>
            <a:endParaRPr lang="ru-RU" sz="9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58987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Обучение математике детей дошкольного возраста немыслимо без использования занимательных игр, задач, развлечений.</a:t>
            </a:r>
            <a:endParaRPr lang="ru-RU" sz="2800" dirty="0">
              <a:solidFill>
                <a:schemeClr val="accent3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Фото02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132856"/>
            <a:ext cx="4176464" cy="3132348"/>
          </a:xfrm>
          <a:prstGeom prst="rect">
            <a:avLst/>
          </a:prstGeom>
        </p:spPr>
      </p:pic>
      <p:pic>
        <p:nvPicPr>
          <p:cNvPr id="4" name="Содержимое 3" descr="Фото025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145259"/>
            <a:ext cx="4143389" cy="31075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16190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Доступность занимательной задачи для ребенка</a:t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+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C000"/>
                </a:solidFill>
                <a:latin typeface="Monotype Corsiva" pitchFamily="66" charset="0"/>
              </a:rPr>
              <a:t>Положительное эмоциональное отношение к ней</a:t>
            </a:r>
            <a:br>
              <a:rPr lang="ru-RU" sz="3600" dirty="0" smtClean="0">
                <a:solidFill>
                  <a:srgbClr val="FFC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=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Мыслительная активность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09088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то02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1933" y="2852936"/>
            <a:ext cx="4458257" cy="3343693"/>
          </a:xfrm>
          <a:prstGeom prst="rect">
            <a:avLst/>
          </a:prstGeom>
        </p:spPr>
      </p:pic>
      <p:pic>
        <p:nvPicPr>
          <p:cNvPr id="4" name="Содержимое 3" descr="Фото025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1688" y="548680"/>
            <a:ext cx="4032448" cy="3024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latin typeface="Monotype Corsiva" pitchFamily="66" charset="0"/>
              </a:rPr>
              <a:t>Виды задач: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2808"/>
            <a:ext cx="8363272" cy="3332142"/>
          </a:xfrm>
        </p:spPr>
        <p:txBody>
          <a:bodyPr>
            <a:normAutofit lnSpcReduction="10000"/>
          </a:bodyPr>
          <a:lstStyle/>
          <a:p>
            <a:pPr marL="578358" indent="-514350">
              <a:buNone/>
            </a:pPr>
            <a:r>
              <a:rPr lang="ru-RU" sz="5400" dirty="0" smtClean="0">
                <a:latin typeface="Monotype Corsiva" pitchFamily="66" charset="0"/>
              </a:rPr>
              <a:t>1.Задачи на </a:t>
            </a:r>
            <a:r>
              <a:rPr lang="ru-RU" sz="5400" dirty="0" smtClean="0">
                <a:latin typeface="Monotype Corsiva" pitchFamily="66" charset="0"/>
              </a:rPr>
              <a:t>смекалку</a:t>
            </a:r>
            <a:endParaRPr lang="ru-RU" sz="5400" dirty="0" smtClean="0">
              <a:latin typeface="Monotype Corsiva" pitchFamily="66" charset="0"/>
            </a:endParaRPr>
          </a:p>
          <a:p>
            <a:pPr marL="578358" indent="-514350">
              <a:buNone/>
            </a:pPr>
            <a:r>
              <a:rPr lang="ru-RU" dirty="0" smtClean="0"/>
              <a:t>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Задачи на смекалку дифференцируются в 3 группы по способу перестроения фигур и степени сложности.</a:t>
            </a:r>
          </a:p>
          <a:p>
            <a:pPr marL="578358" indent="-514350">
              <a:buNone/>
            </a:pPr>
            <a:endParaRPr lang="ru-RU" dirty="0"/>
          </a:p>
        </p:txBody>
      </p:sp>
      <p:pic>
        <p:nvPicPr>
          <p:cNvPr id="1026" name="Picture 2" descr="C:\Program Files\Microsoft Office\MEDIA\CAGCAT10\j019980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572008"/>
            <a:ext cx="1789481" cy="1803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то02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071810"/>
            <a:ext cx="4667251" cy="3500438"/>
          </a:xfrm>
          <a:prstGeom prst="rect">
            <a:avLst/>
          </a:prstGeom>
        </p:spPr>
      </p:pic>
      <p:pic>
        <p:nvPicPr>
          <p:cNvPr id="4" name="Содержимое 3" descr="Фото025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55976" y="404664"/>
            <a:ext cx="4289319" cy="32169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документ 5"/>
          <p:cNvSpPr/>
          <p:nvPr/>
        </p:nvSpPr>
        <p:spPr>
          <a:xfrm rot="5400000">
            <a:off x="5857884" y="3571876"/>
            <a:ext cx="1143008" cy="1571636"/>
          </a:xfrm>
          <a:prstGeom prst="flowChartDocument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А)</a:t>
            </a:r>
            <a:r>
              <a:rPr lang="ru-RU" sz="3200" b="1" dirty="0" smtClean="0">
                <a:solidFill>
                  <a:srgbClr val="00B050"/>
                </a:solidFill>
              </a:rPr>
              <a:t>. задачи на составление заданных фигур из определенного количества палочек.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8329642" cy="113505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Пример:</a:t>
            </a:r>
          </a:p>
          <a:p>
            <a:pPr algn="ctr">
              <a:buNone/>
            </a:pPr>
            <a:r>
              <a:rPr lang="ru-RU" sz="2800" dirty="0" smtClean="0">
                <a:latin typeface="Monotype Corsiva" pitchFamily="66" charset="0"/>
              </a:rPr>
              <a:t>Из 7 палочек составить 2 равных квадрата.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2857496"/>
            <a:ext cx="8258204" cy="33909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latin typeface="Monotype Corsiva" pitchFamily="66" charset="0"/>
              </a:rPr>
              <a:t>│││││││</a:t>
            </a:r>
          </a:p>
          <a:p>
            <a:pPr algn="ctr">
              <a:buNone/>
            </a:pP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3786190"/>
            <a:ext cx="1285884" cy="1143008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973 0 " pathEditMode="relative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Фото02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3999008" cy="2999256"/>
          </a:xfrm>
        </p:spPr>
      </p:pic>
      <p:pic>
        <p:nvPicPr>
          <p:cNvPr id="6" name="Содержимое 5" descr="Фото022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09864" y="285728"/>
            <a:ext cx="4038600" cy="3028950"/>
          </a:xfrm>
        </p:spPr>
      </p:pic>
      <p:pic>
        <p:nvPicPr>
          <p:cNvPr id="7" name="Рисунок 6" descr="Фото02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3429000"/>
            <a:ext cx="4143404" cy="3107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326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Monotype Corsiva" pitchFamily="66" charset="0"/>
              </a:rPr>
              <a:t>Из 5 палочек составить 2 равных треугольника.</a:t>
            </a:r>
            <a:r>
              <a:rPr lang="ru-RU" sz="4400" dirty="0" smtClean="0">
                <a:latin typeface="Monotype Corsiva" pitchFamily="66" charset="0"/>
              </a:rPr>
              <a:t/>
            </a:r>
            <a:br>
              <a:rPr lang="ru-RU" sz="4400" dirty="0" smtClean="0"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9"/>
            <a:ext cx="8186766" cy="471490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dirty="0" smtClean="0"/>
              <a:t>│││││</a:t>
            </a:r>
          </a:p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endParaRPr lang="ru-RU" sz="4000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2071670" y="2571744"/>
            <a:ext cx="2428892" cy="2357454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овина рамки 7"/>
          <p:cNvSpPr/>
          <p:nvPr/>
        </p:nvSpPr>
        <p:spPr>
          <a:xfrm rot="5400000">
            <a:off x="5786446" y="2500306"/>
            <a:ext cx="2286016" cy="2428892"/>
          </a:xfrm>
          <a:prstGeom prst="halfFram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8594 0 " pathEditMode="relative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 animBg="1"/>
      <p:bldP spid="8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200</TotalTime>
  <Words>275</Words>
  <Application>Microsoft Office PowerPoint</Application>
  <PresentationFormat>Экран (4:3)</PresentationFormat>
  <Paragraphs>45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Яркая</vt:lpstr>
      <vt:lpstr>Использование занимательных игровых упражнений при обучении элементарной математики для развития логического мышления дошкольников</vt:lpstr>
      <vt:lpstr>Обучение математике детей дошкольного возраста немыслимо без использования занимательных игр, задач, развлечений.</vt:lpstr>
      <vt:lpstr> Доступность занимательной задачи для ребенка + Положительное эмоциональное отношение к ней =  Мыслительная активность  </vt:lpstr>
      <vt:lpstr>Презентация PowerPoint</vt:lpstr>
      <vt:lpstr>Виды задач:</vt:lpstr>
      <vt:lpstr>Презентация PowerPoint</vt:lpstr>
      <vt:lpstr>А). задачи на составление заданных фигур из определенного количества палочек.</vt:lpstr>
      <vt:lpstr>Презентация PowerPoint</vt:lpstr>
      <vt:lpstr> Из 5 палочек составить 2 равных треугольника. </vt:lpstr>
      <vt:lpstr>Презентация PowerPoint</vt:lpstr>
      <vt:lpstr>Б). задачи на изменения фигур для решения которых надо убрать указанное количество палочек.</vt:lpstr>
      <vt:lpstr>В). задачи на смекалку решение которых состоит в перекладывание палочек с целью видоизменения, преобразования заданной фигуры.</vt:lpstr>
      <vt:lpstr> 2. Логические упражнения и задачи. </vt:lpstr>
      <vt:lpstr>Презентация PowerPoint</vt:lpstr>
      <vt:lpstr> 3. Загадки, задачи – шутки, занимательные  вопросы. </vt:lpstr>
      <vt:lpstr>Презентация PowerPoint</vt:lpstr>
      <vt:lpstr>Презентация PowerPoint</vt:lpstr>
      <vt:lpstr>В конце учебного года было протестировано 19 детей. Результаты таковы: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занимательных игровых упражнений при обучении элементарной математики для развития логического мышления дошкольников.</dc:title>
  <dc:creator>User</dc:creator>
  <cp:lastModifiedBy>Елена</cp:lastModifiedBy>
  <cp:revision>23</cp:revision>
  <dcterms:created xsi:type="dcterms:W3CDTF">2010-09-07T09:21:39Z</dcterms:created>
  <dcterms:modified xsi:type="dcterms:W3CDTF">2011-07-25T00:52:05Z</dcterms:modified>
</cp:coreProperties>
</file>